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5" r:id="rId3"/>
    <p:sldId id="1803" r:id="rId4"/>
    <p:sldId id="1820" r:id="rId5"/>
    <p:sldId id="1821" r:id="rId6"/>
    <p:sldId id="1822" r:id="rId7"/>
    <p:sldId id="1823" r:id="rId8"/>
    <p:sldId id="1824" r:id="rId9"/>
    <p:sldId id="1800" r:id="rId10"/>
    <p:sldId id="337" r:id="rId11"/>
  </p:sldIdLst>
  <p:sldSz cx="12192000" cy="6858000"/>
  <p:notesSz cx="7102475" cy="102330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Black" panose="020B0604020202020204" charset="0"/>
      <p:bold r:id="rId22"/>
      <p:boldItalic r:id="rId23"/>
    </p:embeddedFont>
    <p:embeddedFont>
      <p:font typeface="Montserrat ExtraBold" panose="020B0604020202020204" charset="0"/>
      <p:bold r:id="rId24"/>
      <p:boldItalic r:id="rId25"/>
    </p:embeddedFont>
    <p:embeddedFont>
      <p:font typeface="Montserrat Medium" panose="020B0604020202020204" charset="0"/>
      <p:regular r:id="rId26"/>
      <p:italic r:id="rId27"/>
    </p:embeddedFont>
    <p:embeddedFont>
      <p:font typeface="Montserrat SemiBold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80030"/>
    <a:srgbClr val="FF4B4B"/>
    <a:srgbClr val="4E085C"/>
    <a:srgbClr val="0066CC"/>
    <a:srgbClr val="F61D25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09/04/2021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TRATAMENTO NÃO MEDICAMENTOSO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52270" y="3827214"/>
            <a:ext cx="6027776" cy="104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Coordenador: Sandra Costa Fuchs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Coordenador Adjunto: Marcia Regina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Simas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 Torres Klein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Membros: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Alvaro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Avezum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,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Cláudia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Lúcia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 de Moraes Forjaz, Claudia Regina de Oliveira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Zanini</a:t>
            </a: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, Mario Henrique Elesbão de Borba, Priscila Valverde de Oliveira Vitorino, Roberto </a:t>
            </a:r>
            <a:r>
              <a:rPr lang="pt-B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Esporcatte</a:t>
            </a:r>
            <a:endParaRPr lang="pt-B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12397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8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FATORES DE RISCO OU PROTEÇÃO</a:t>
            </a:r>
          </a:p>
        </p:txBody>
      </p:sp>
      <p:sp>
        <p:nvSpPr>
          <p:cNvPr id="210" name="Retângulo 209"/>
          <p:cNvSpPr/>
          <p:nvPr/>
        </p:nvSpPr>
        <p:spPr>
          <a:xfrm>
            <a:off x="-2126920" y="6652078"/>
            <a:ext cx="273685" cy="22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Seta: Pentágono 1">
            <a:extLst>
              <a:ext uri="{FF2B5EF4-FFF2-40B4-BE49-F238E27FC236}">
                <a16:creationId xmlns:a16="http://schemas.microsoft.com/office/drawing/2014/main" id="{2FF42BAA-88FA-49BF-A1F5-AAAC0406EEEB}"/>
              </a:ext>
            </a:extLst>
          </p:cNvPr>
          <p:cNvSpPr/>
          <p:nvPr/>
        </p:nvSpPr>
        <p:spPr>
          <a:xfrm>
            <a:off x="1187539" y="990095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Tabagismo</a:t>
            </a:r>
          </a:p>
        </p:txBody>
      </p:sp>
      <p:sp>
        <p:nvSpPr>
          <p:cNvPr id="136" name="Seta: Pentágono 135">
            <a:extLst>
              <a:ext uri="{FF2B5EF4-FFF2-40B4-BE49-F238E27FC236}">
                <a16:creationId xmlns:a16="http://schemas.microsoft.com/office/drawing/2014/main" id="{25629658-DA53-4BBD-A425-03DC01530445}"/>
              </a:ext>
            </a:extLst>
          </p:cNvPr>
          <p:cNvSpPr/>
          <p:nvPr/>
        </p:nvSpPr>
        <p:spPr>
          <a:xfrm>
            <a:off x="1187539" y="1422540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Dieta DASH com restrição de Na</a:t>
            </a:r>
          </a:p>
        </p:txBody>
      </p:sp>
      <p:sp>
        <p:nvSpPr>
          <p:cNvPr id="147" name="Seta: Pentágono 146">
            <a:extLst>
              <a:ext uri="{FF2B5EF4-FFF2-40B4-BE49-F238E27FC236}">
                <a16:creationId xmlns:a16="http://schemas.microsoft.com/office/drawing/2014/main" id="{E4EEDA2A-F7AF-4420-9CD0-E46908BC81C8}"/>
              </a:ext>
            </a:extLst>
          </p:cNvPr>
          <p:cNvSpPr/>
          <p:nvPr/>
        </p:nvSpPr>
        <p:spPr>
          <a:xfrm>
            <a:off x="1187539" y="1846947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 substituto: Cloreto de Potássio</a:t>
            </a:r>
          </a:p>
        </p:txBody>
      </p:sp>
      <p:sp>
        <p:nvSpPr>
          <p:cNvPr id="158" name="Seta: Pentágono 157">
            <a:extLst>
              <a:ext uri="{FF2B5EF4-FFF2-40B4-BE49-F238E27FC236}">
                <a16:creationId xmlns:a16="http://schemas.microsoft.com/office/drawing/2014/main" id="{2012803B-2E77-4C1D-99A6-7A1B1D563870}"/>
              </a:ext>
            </a:extLst>
          </p:cNvPr>
          <p:cNvSpPr/>
          <p:nvPr/>
        </p:nvSpPr>
        <p:spPr>
          <a:xfrm>
            <a:off x="1187539" y="2267601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Laticínios pobres em gordura</a:t>
            </a:r>
          </a:p>
        </p:txBody>
      </p:sp>
      <p:sp>
        <p:nvSpPr>
          <p:cNvPr id="159" name="Seta: Pentágono 158">
            <a:extLst>
              <a:ext uri="{FF2B5EF4-FFF2-40B4-BE49-F238E27FC236}">
                <a16:creationId xmlns:a16="http://schemas.microsoft.com/office/drawing/2014/main" id="{F7A3D451-3521-48D0-8EAA-1F8BD89E1C27}"/>
              </a:ext>
            </a:extLst>
          </p:cNvPr>
          <p:cNvSpPr/>
          <p:nvPr/>
        </p:nvSpPr>
        <p:spPr>
          <a:xfrm>
            <a:off x="1187539" y="2695445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Chocolate e produtos com cacau</a:t>
            </a:r>
          </a:p>
        </p:txBody>
      </p:sp>
      <p:sp>
        <p:nvSpPr>
          <p:cNvPr id="160" name="Seta: Pentágono 159">
            <a:extLst>
              <a:ext uri="{FF2B5EF4-FFF2-40B4-BE49-F238E27FC236}">
                <a16:creationId xmlns:a16="http://schemas.microsoft.com/office/drawing/2014/main" id="{D42C9356-993E-4F68-A564-D50AC56CCDB2}"/>
              </a:ext>
            </a:extLst>
          </p:cNvPr>
          <p:cNvSpPr/>
          <p:nvPr/>
        </p:nvSpPr>
        <p:spPr>
          <a:xfrm>
            <a:off x="1187539" y="3119116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Vitamina D suplementos e substitutos</a:t>
            </a:r>
          </a:p>
        </p:txBody>
      </p:sp>
      <p:sp>
        <p:nvSpPr>
          <p:cNvPr id="161" name="Seta: Pentágono 160">
            <a:extLst>
              <a:ext uri="{FF2B5EF4-FFF2-40B4-BE49-F238E27FC236}">
                <a16:creationId xmlns:a16="http://schemas.microsoft.com/office/drawing/2014/main" id="{EA44D98D-069D-4036-A44F-CA22BDC7E23C}"/>
              </a:ext>
            </a:extLst>
          </p:cNvPr>
          <p:cNvSpPr/>
          <p:nvPr/>
        </p:nvSpPr>
        <p:spPr>
          <a:xfrm>
            <a:off x="1187539" y="3551561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Perda de peso de 5,1 kg</a:t>
            </a:r>
          </a:p>
        </p:txBody>
      </p:sp>
      <p:sp>
        <p:nvSpPr>
          <p:cNvPr id="162" name="Seta: Pentágono 161">
            <a:extLst>
              <a:ext uri="{FF2B5EF4-FFF2-40B4-BE49-F238E27FC236}">
                <a16:creationId xmlns:a16="http://schemas.microsoft.com/office/drawing/2014/main" id="{268695DA-A8D4-45DE-ADB6-B6FD9E6DAF32}"/>
              </a:ext>
            </a:extLst>
          </p:cNvPr>
          <p:cNvSpPr/>
          <p:nvPr/>
        </p:nvSpPr>
        <p:spPr>
          <a:xfrm>
            <a:off x="1187539" y="3972412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de bebidas alcoólicas</a:t>
            </a:r>
          </a:p>
        </p:txBody>
      </p:sp>
      <p:sp>
        <p:nvSpPr>
          <p:cNvPr id="163" name="Seta: Pentágono 162">
            <a:extLst>
              <a:ext uri="{FF2B5EF4-FFF2-40B4-BE49-F238E27FC236}">
                <a16:creationId xmlns:a16="http://schemas.microsoft.com/office/drawing/2014/main" id="{21765BCD-8EE9-41B2-B7C4-F044763FA2D8}"/>
              </a:ext>
            </a:extLst>
          </p:cNvPr>
          <p:cNvSpPr/>
          <p:nvPr/>
        </p:nvSpPr>
        <p:spPr>
          <a:xfrm>
            <a:off x="1187539" y="4397836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Atividade e exercícios físicos	</a:t>
            </a:r>
          </a:p>
        </p:txBody>
      </p:sp>
      <p:sp>
        <p:nvSpPr>
          <p:cNvPr id="164" name="Seta: Pentágono 163">
            <a:extLst>
              <a:ext uri="{FF2B5EF4-FFF2-40B4-BE49-F238E27FC236}">
                <a16:creationId xmlns:a16="http://schemas.microsoft.com/office/drawing/2014/main" id="{391E6B20-60E3-4C89-B10B-36DF93F5B4DE}"/>
              </a:ext>
            </a:extLst>
          </p:cNvPr>
          <p:cNvSpPr/>
          <p:nvPr/>
        </p:nvSpPr>
        <p:spPr>
          <a:xfrm>
            <a:off x="1187539" y="4817268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Respiração lenta</a:t>
            </a:r>
          </a:p>
        </p:txBody>
      </p:sp>
      <p:sp>
        <p:nvSpPr>
          <p:cNvPr id="165" name="Seta: Pentágono 164">
            <a:extLst>
              <a:ext uri="{FF2B5EF4-FFF2-40B4-BE49-F238E27FC236}">
                <a16:creationId xmlns:a16="http://schemas.microsoft.com/office/drawing/2014/main" id="{6811E163-5CA2-49F2-96B3-305B44DD9C97}"/>
              </a:ext>
            </a:extLst>
          </p:cNvPr>
          <p:cNvSpPr/>
          <p:nvPr/>
        </p:nvSpPr>
        <p:spPr>
          <a:xfrm>
            <a:off x="1187539" y="5236757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Controle de estresse</a:t>
            </a:r>
          </a:p>
        </p:txBody>
      </p:sp>
      <p:sp>
        <p:nvSpPr>
          <p:cNvPr id="166" name="Seta: Pentágono 165">
            <a:extLst>
              <a:ext uri="{FF2B5EF4-FFF2-40B4-BE49-F238E27FC236}">
                <a16:creationId xmlns:a16="http://schemas.microsoft.com/office/drawing/2014/main" id="{A677BE55-148F-4D98-B2A4-ED56A03ECA45}"/>
              </a:ext>
            </a:extLst>
          </p:cNvPr>
          <p:cNvSpPr/>
          <p:nvPr/>
        </p:nvSpPr>
        <p:spPr>
          <a:xfrm>
            <a:off x="1187539" y="5656246"/>
            <a:ext cx="4526442" cy="33017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Espiritualidade e religiosidade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3EB10A-3D6E-4847-B7BE-B68DF4858C47}"/>
              </a:ext>
            </a:extLst>
          </p:cNvPr>
          <p:cNvSpPr/>
          <p:nvPr/>
        </p:nvSpPr>
        <p:spPr>
          <a:xfrm>
            <a:off x="5798387" y="1000927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Elevação temporária da PA em 5-10mmHg</a:t>
            </a:r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438833FC-FADA-4EAC-B151-38488833C36B}"/>
              </a:ext>
            </a:extLst>
          </p:cNvPr>
          <p:cNvSpPr/>
          <p:nvPr/>
        </p:nvSpPr>
        <p:spPr>
          <a:xfrm>
            <a:off x="5798387" y="1432296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de PAS 11,5 mmHg em hipertensos</a:t>
            </a:r>
          </a:p>
        </p:txBody>
      </p:sp>
      <p:sp>
        <p:nvSpPr>
          <p:cNvPr id="169" name="Retângulo 168">
            <a:extLst>
              <a:ext uri="{FF2B5EF4-FFF2-40B4-BE49-F238E27FC236}">
                <a16:creationId xmlns:a16="http://schemas.microsoft.com/office/drawing/2014/main" id="{7CBE9464-66A4-40AB-AD29-43B7558F4540}"/>
              </a:ext>
            </a:extLst>
          </p:cNvPr>
          <p:cNvSpPr/>
          <p:nvPr/>
        </p:nvSpPr>
        <p:spPr>
          <a:xfrm>
            <a:off x="5798387" y="1863665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da PAS 8,9 mmHg em hipertensos</a:t>
            </a:r>
          </a:p>
        </p:txBody>
      </p:sp>
      <p:sp>
        <p:nvSpPr>
          <p:cNvPr id="170" name="Retângulo 169">
            <a:extLst>
              <a:ext uri="{FF2B5EF4-FFF2-40B4-BE49-F238E27FC236}">
                <a16:creationId xmlns:a16="http://schemas.microsoft.com/office/drawing/2014/main" id="{3F5AAC92-BC10-4474-A216-FA13C9E15BC2}"/>
              </a:ext>
            </a:extLst>
          </p:cNvPr>
          <p:cNvSpPr/>
          <p:nvPr/>
        </p:nvSpPr>
        <p:spPr>
          <a:xfrm>
            <a:off x="5798387" y="2287358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Efeito hipotensor modesto</a:t>
            </a:r>
          </a:p>
        </p:txBody>
      </p:sp>
      <p:sp>
        <p:nvSpPr>
          <p:cNvPr id="171" name="Retângulo 170">
            <a:extLst>
              <a:ext uri="{FF2B5EF4-FFF2-40B4-BE49-F238E27FC236}">
                <a16:creationId xmlns:a16="http://schemas.microsoft.com/office/drawing/2014/main" id="{AE48DC7C-5DF3-4BCC-AE77-9D9023A087B4}"/>
              </a:ext>
            </a:extLst>
          </p:cNvPr>
          <p:cNvSpPr/>
          <p:nvPr/>
        </p:nvSpPr>
        <p:spPr>
          <a:xfrm>
            <a:off x="5798387" y="2709154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da PAS 4,5 mmHg </a:t>
            </a:r>
          </a:p>
        </p:txBody>
      </p:sp>
      <p:sp>
        <p:nvSpPr>
          <p:cNvPr id="172" name="Retângulo 171">
            <a:extLst>
              <a:ext uri="{FF2B5EF4-FFF2-40B4-BE49-F238E27FC236}">
                <a16:creationId xmlns:a16="http://schemas.microsoft.com/office/drawing/2014/main" id="{4F878E36-577D-496F-8366-2225E41AD286}"/>
              </a:ext>
            </a:extLst>
          </p:cNvPr>
          <p:cNvSpPr/>
          <p:nvPr/>
        </p:nvSpPr>
        <p:spPr>
          <a:xfrm>
            <a:off x="5798387" y="3136789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Efeito indeterminado da vitamina D</a:t>
            </a:r>
          </a:p>
        </p:txBody>
      </p:sp>
      <p:sp>
        <p:nvSpPr>
          <p:cNvPr id="173" name="Retângulo 172">
            <a:extLst>
              <a:ext uri="{FF2B5EF4-FFF2-40B4-BE49-F238E27FC236}">
                <a16:creationId xmlns:a16="http://schemas.microsoft.com/office/drawing/2014/main" id="{AAE822BF-B0BC-4DDA-BF5E-3185F10B54EA}"/>
              </a:ext>
            </a:extLst>
          </p:cNvPr>
          <p:cNvSpPr/>
          <p:nvPr/>
        </p:nvSpPr>
        <p:spPr>
          <a:xfrm>
            <a:off x="5798387" y="3562121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da PAS 4,4 mmHg</a:t>
            </a:r>
          </a:p>
        </p:txBody>
      </p:sp>
      <p:sp>
        <p:nvSpPr>
          <p:cNvPr id="174" name="Retângulo 173">
            <a:extLst>
              <a:ext uri="{FF2B5EF4-FFF2-40B4-BE49-F238E27FC236}">
                <a16:creationId xmlns:a16="http://schemas.microsoft.com/office/drawing/2014/main" id="{D4D473DF-29BE-4AFF-9C40-B99346325372}"/>
              </a:ext>
            </a:extLst>
          </p:cNvPr>
          <p:cNvSpPr/>
          <p:nvPr/>
        </p:nvSpPr>
        <p:spPr>
          <a:xfrm>
            <a:off x="5798387" y="3983888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da PAS 5,5 mmHg</a:t>
            </a:r>
          </a:p>
        </p:txBody>
      </p:sp>
      <p:sp>
        <p:nvSpPr>
          <p:cNvPr id="175" name="Retângulo 174">
            <a:extLst>
              <a:ext uri="{FF2B5EF4-FFF2-40B4-BE49-F238E27FC236}">
                <a16:creationId xmlns:a16="http://schemas.microsoft.com/office/drawing/2014/main" id="{3CFC9CCC-794E-4BF1-8F79-0DF3FEC46FEA}"/>
              </a:ext>
            </a:extLst>
          </p:cNvPr>
          <p:cNvSpPr/>
          <p:nvPr/>
        </p:nvSpPr>
        <p:spPr>
          <a:xfrm>
            <a:off x="5798387" y="4412112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da PAS entre 5,7 e 12,3 mmHg</a:t>
            </a:r>
          </a:p>
        </p:txBody>
      </p:sp>
      <p:sp>
        <p:nvSpPr>
          <p:cNvPr id="176" name="Retângulo 175">
            <a:extLst>
              <a:ext uri="{FF2B5EF4-FFF2-40B4-BE49-F238E27FC236}">
                <a16:creationId xmlns:a16="http://schemas.microsoft.com/office/drawing/2014/main" id="{372501F1-619B-4018-A1A4-FCF5A8B5C905}"/>
              </a:ext>
            </a:extLst>
          </p:cNvPr>
          <p:cNvSpPr/>
          <p:nvPr/>
        </p:nvSpPr>
        <p:spPr>
          <a:xfrm>
            <a:off x="5798387" y="4818906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Redução da PAS 6,4 mmHg</a:t>
            </a:r>
          </a:p>
        </p:txBody>
      </p:sp>
      <p:sp>
        <p:nvSpPr>
          <p:cNvPr id="177" name="Retângulo 176">
            <a:extLst>
              <a:ext uri="{FF2B5EF4-FFF2-40B4-BE49-F238E27FC236}">
                <a16:creationId xmlns:a16="http://schemas.microsoft.com/office/drawing/2014/main" id="{0EC0D36C-AFDF-4F2D-8CA7-71500750FC29}"/>
              </a:ext>
            </a:extLst>
          </p:cNvPr>
          <p:cNvSpPr/>
          <p:nvPr/>
        </p:nvSpPr>
        <p:spPr>
          <a:xfrm>
            <a:off x="5798387" y="5241718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Tendência à redução da PAS</a:t>
            </a:r>
          </a:p>
        </p:txBody>
      </p:sp>
      <p:sp>
        <p:nvSpPr>
          <p:cNvPr id="178" name="Retângulo 177">
            <a:extLst>
              <a:ext uri="{FF2B5EF4-FFF2-40B4-BE49-F238E27FC236}">
                <a16:creationId xmlns:a16="http://schemas.microsoft.com/office/drawing/2014/main" id="{AF9E904C-406F-4ACA-8709-6E07C3BAEEA1}"/>
              </a:ext>
            </a:extLst>
          </p:cNvPr>
          <p:cNvSpPr/>
          <p:nvPr/>
        </p:nvSpPr>
        <p:spPr>
          <a:xfrm>
            <a:off x="5798387" y="5664530"/>
            <a:ext cx="5218398" cy="34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Resultado incerto</a:t>
            </a:r>
          </a:p>
        </p:txBody>
      </p:sp>
      <p:sp>
        <p:nvSpPr>
          <p:cNvPr id="179" name="CaixaDeTexto 178">
            <a:extLst>
              <a:ext uri="{FF2B5EF4-FFF2-40B4-BE49-F238E27FC236}">
                <a16:creationId xmlns:a16="http://schemas.microsoft.com/office/drawing/2014/main" id="{230106C0-F522-4CEA-BAB2-EC33184AD44D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tângulo 209"/>
          <p:cNvSpPr/>
          <p:nvPr/>
        </p:nvSpPr>
        <p:spPr>
          <a:xfrm>
            <a:off x="11601450" y="6461760"/>
            <a:ext cx="273685" cy="22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 Box 1"/>
          <p:cNvSpPr txBox="1"/>
          <p:nvPr/>
        </p:nvSpPr>
        <p:spPr>
          <a:xfrm>
            <a:off x="331760" y="430415"/>
            <a:ext cx="1133348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1" dirty="0">
                <a:ln>
                  <a:noFill/>
                </a:ln>
                <a:solidFill>
                  <a:srgbClr val="C00000"/>
                </a:solidFill>
                <a:effectLst/>
                <a:latin typeface="Montserrat Black" panose="00000A00000000000000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TABELA 8.1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1" dirty="0">
                <a:ln>
                  <a:noFill/>
                </a:ln>
                <a:solidFill>
                  <a:schemeClr val="tx1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Magnitude de redução da pressão arterial de indivíduos hipertensos com o treinamento físico</a:t>
            </a:r>
          </a:p>
        </p:txBody>
      </p:sp>
      <p:graphicFrame>
        <p:nvGraphicFramePr>
          <p:cNvPr id="3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02103"/>
              </p:ext>
            </p:extLst>
          </p:nvPr>
        </p:nvGraphicFramePr>
        <p:xfrm>
          <a:off x="758142" y="2083184"/>
          <a:ext cx="10675716" cy="255838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85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Treinamento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Pressão Sistólica / Diastólica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Aeróbico</a:t>
                      </a:r>
                      <a:r>
                        <a:rPr lang="pt-BR" sz="18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57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-12,3 / -6,1 mmHg* 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Aeróbico</a:t>
                      </a:r>
                      <a:r>
                        <a:rPr lang="pt-BR" sz="18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57 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-8,8 / -4,9 mmHg**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Resistido Dinâmico (musculação)</a:t>
                      </a:r>
                      <a:r>
                        <a:rPr lang="pt-BR" sz="18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58 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-5,7 / -5,2 mmHg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Resistido Isométrico de preensão manual (</a:t>
                      </a:r>
                      <a:r>
                        <a:rPr lang="pt-BR" sz="1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handgrip</a:t>
                      </a: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)</a:t>
                      </a:r>
                      <a:r>
                        <a:rPr lang="pt-BR" sz="18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59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 -6,5 / -5,5 mmHg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758142" y="473523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100" dirty="0">
                <a:solidFill>
                  <a:srgbClr val="000000"/>
                </a:solidFill>
                <a:latin typeface="Montserrat Medium" panose="00000600000000000000" pitchFamily="2" charset="0"/>
                <a:ea typeface="Times New Roman" panose="02020603050405020304" pitchFamily="18" charset="0"/>
                <a:cs typeface="Montserrat Medium" panose="00000600000000000000" pitchFamily="2" charset="0"/>
              </a:rPr>
              <a:t>* Pressão clínica</a:t>
            </a:r>
            <a:endParaRPr lang="pt-BR" altLang="en-US" sz="1000" dirty="0"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100" dirty="0">
                <a:solidFill>
                  <a:srgbClr val="000000"/>
                </a:solidFill>
                <a:latin typeface="Montserrat Medium" panose="00000600000000000000" pitchFamily="2" charset="0"/>
                <a:ea typeface="Times New Roman" panose="02020603050405020304" pitchFamily="18" charset="0"/>
                <a:cs typeface="Montserrat Medium" panose="00000600000000000000" pitchFamily="2" charset="0"/>
              </a:rPr>
              <a:t>** Monitorização ambulatorial da pressão arterial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5B1225-DA41-4B4C-8EB0-F2E74525490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TABELA 8.2</a:t>
            </a:r>
          </a:p>
        </p:txBody>
      </p:sp>
      <p:sp>
        <p:nvSpPr>
          <p:cNvPr id="210" name="Retângulo 209"/>
          <p:cNvSpPr/>
          <p:nvPr/>
        </p:nvSpPr>
        <p:spPr>
          <a:xfrm>
            <a:off x="11601450" y="6461760"/>
            <a:ext cx="273685" cy="22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 Box 1"/>
          <p:cNvSpPr txBox="1"/>
          <p:nvPr/>
        </p:nvSpPr>
        <p:spPr>
          <a:xfrm>
            <a:off x="267970" y="471393"/>
            <a:ext cx="11333480" cy="501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Montserrat Medium" panose="00000600000000000000" pitchFamily="2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Recomendações de prática de atividade física e exercício</a:t>
            </a:r>
            <a:endParaRPr lang="pt-BR" altLang="en-US" sz="2000" b="1" dirty="0">
              <a:ln>
                <a:noFill/>
              </a:ln>
              <a:solidFill>
                <a:schemeClr val="tx1"/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  <a:cs typeface="Montserrat Black" panose="00000A00000000000000" charset="0"/>
              <a:sym typeface="+mn-ea"/>
            </a:endParaRPr>
          </a:p>
        </p:txBody>
      </p:sp>
      <p:graphicFrame>
        <p:nvGraphicFramePr>
          <p:cNvPr id="6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3141"/>
              </p:ext>
            </p:extLst>
          </p:nvPr>
        </p:nvGraphicFramePr>
        <p:xfrm>
          <a:off x="962025" y="1373331"/>
          <a:ext cx="10267950" cy="449176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2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400" b="1" u="none" kern="1200" baseline="0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REDUÇÃO DO COMPORTAMENTO SEDENTÁRIO</a:t>
                      </a:r>
                      <a:endParaRPr lang="pt-BR" sz="1400" b="1" i="0" u="none" kern="1200" baseline="0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36284" marR="362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    Levantar por 5 minutos a cada 30 minutos sentado.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r>
                        <a:rPr lang="pt-BR" sz="1400" b="1" kern="1200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Recomendação Atividade Física populacional</a:t>
                      </a:r>
                      <a:endParaRPr lang="pt-BR" sz="1400" b="1" kern="1200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    Realizar, pelo menos, 150 minutos por semana de atividade física moderada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 Treinamento Físico - Aeróbico complementado pelo Resistido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Prescrição do Treinamento Aeróbico – Obrigatório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    Modalidades diversas: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andar, correr, dançar, nadar, entre outras.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     Frequência: 3 a 5 vezes por semana (mais vezes - melhor).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     Duração: 30 a 60 minutos por sessão (mais tempo - melhor)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</a:rPr>
                        <a:t>     Intensidade moderada definida por: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1) Maior intensidade conseguindo conversar (sem ficar ofegante)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2) Sentir-se entre “ligeiramente cansado” e “cansado” (11 a 13 na escala de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Borg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20)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7945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3) Manter a FC de treino na faixa calculada:  </a:t>
                      </a:r>
                      <a:r>
                        <a:rPr lang="pt-BR" sz="1400" b="1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FCtreino</a:t>
                      </a:r>
                      <a:r>
                        <a:rPr lang="pt-BR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= (</a:t>
                      </a:r>
                      <a:r>
                        <a:rPr lang="pt-BR" sz="1400" b="1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FCmáxima</a:t>
                      </a:r>
                      <a:r>
                        <a:rPr lang="pt-BR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pt-BR" sz="1400" b="1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FCrepouso</a:t>
                      </a:r>
                      <a:r>
                        <a:rPr lang="pt-BR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400" b="1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pt-BR" sz="14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% + </a:t>
                      </a:r>
                      <a:r>
                        <a:rPr lang="pt-BR" sz="1400" b="1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FCrepouso</a:t>
                      </a:r>
                      <a:endParaRPr lang="en-US" sz="1400" b="1" i="0" u="none" kern="1200" baseline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400" b="0" u="sng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FC máxima</a:t>
                      </a:r>
                      <a:r>
                        <a:rPr lang="pt-BR" sz="1400" b="0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: deve ser obtida num teste ergométrico máximo feito em uso dos medicamentos regulares ou pelo cálculo da FC máxima prevista pela idade (220-idade). Essa fórmula não pode ser usada em hipertensos com cardiopatias ou em uso de betabloqueadores ou inibidores de canais de cálcio não </a:t>
                      </a:r>
                      <a:r>
                        <a:rPr lang="pt-BR" sz="1400" b="0" kern="1200" baseline="300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diidropiridínicos</a:t>
                      </a:r>
                      <a:r>
                        <a:rPr lang="pt-BR" sz="1400" b="0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pt-BR" sz="1400" b="0" u="sng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FC repouso</a:t>
                      </a:r>
                      <a:r>
                        <a:rPr lang="pt-BR" sz="1400" b="0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: deve ser medida após 5 min de repouso deitado. 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u="sng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  <a:r>
                        <a:rPr lang="pt-BR" sz="1400" b="0" kern="1200" baseline="30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: utilizar 40% como limite inferior e 60% como superior.</a:t>
                      </a:r>
                      <a:endParaRPr lang="pt-BR" sz="1400" b="0" kern="1200" baseline="30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Montserrat" panose="00000500000000000000" pitchFamily="2" charset="0"/>
                      </a:endParaRPr>
                    </a:p>
                  </a:txBody>
                  <a:tcPr marL="36284" marR="3628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45067C2-54E6-4390-938E-6C29341CE327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tângulo 209"/>
          <p:cNvSpPr/>
          <p:nvPr/>
        </p:nvSpPr>
        <p:spPr>
          <a:xfrm>
            <a:off x="11601450" y="6461760"/>
            <a:ext cx="273685" cy="22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3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16084"/>
              </p:ext>
            </p:extLst>
          </p:nvPr>
        </p:nvGraphicFramePr>
        <p:xfrm>
          <a:off x="1103663" y="1618723"/>
          <a:ext cx="9984673" cy="3931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6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Prescrição do Treinamento Resistido – Complementar</a:t>
                      </a:r>
                      <a:endParaRPr lang="pt-BR" sz="1800" b="1" dirty="0">
                        <a:solidFill>
                          <a:srgbClr val="C00000"/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2 a 3 vezes/semana</a:t>
                      </a:r>
                      <a:endParaRPr lang="pt-BR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8 a 10 exercícios para os principais grupos musculares, dando prioridade para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execução unilateral, quando possível</a:t>
                      </a:r>
                      <a:endParaRPr lang="pt-BR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1 a 3 séries</a:t>
                      </a:r>
                      <a:endParaRPr lang="pt-BR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10 a 15 repetições até a fadiga moderada (repetição na qual há redução da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velocidade de movimento) – aproximadamente 60% de 1RM</a:t>
                      </a:r>
                      <a:endParaRPr lang="pt-BR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 Pausas longas passivas - 90 a 120 </a:t>
                      </a:r>
                      <a:r>
                        <a:rPr lang="pt-BR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s</a:t>
                      </a:r>
                      <a:endParaRPr lang="pt-BR" sz="1800" b="0" dirty="0" err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Montserrat SemiBold" panose="000007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18">
            <a:extLst>
              <a:ext uri="{FF2B5EF4-FFF2-40B4-BE49-F238E27FC236}">
                <a16:creationId xmlns:a16="http://schemas.microsoft.com/office/drawing/2014/main" id="{E92883D2-A78D-40C8-AB4A-79E2C84933B3}"/>
              </a:ext>
            </a:extLst>
          </p:cNvPr>
          <p:cNvSpPr txBox="1"/>
          <p:nvPr/>
        </p:nvSpPr>
        <p:spPr>
          <a:xfrm>
            <a:off x="291463" y="228447"/>
            <a:ext cx="1145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PRESCRIÇÃO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CC1DA165-5051-42DD-90DE-12D2D8D45EBB}"/>
              </a:ext>
            </a:extLst>
          </p:cNvPr>
          <p:cNvSpPr txBox="1"/>
          <p:nvPr/>
        </p:nvSpPr>
        <p:spPr>
          <a:xfrm>
            <a:off x="2807970" y="551612"/>
            <a:ext cx="8793480" cy="501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Montserrat Medium" panose="00000600000000000000" pitchFamily="2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do treinamento resistido - Complementar</a:t>
            </a:r>
            <a:endParaRPr lang="pt-BR" altLang="en-US" sz="2000" b="1" dirty="0">
              <a:ln>
                <a:noFill/>
              </a:ln>
              <a:solidFill>
                <a:schemeClr val="tx1"/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  <a:cs typeface="Montserrat Black" panose="00000A00000000000000" charset="0"/>
              <a:sym typeface="+mn-e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D7952C-C34C-45B5-8936-E77F13A36436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tângulo 209"/>
          <p:cNvSpPr/>
          <p:nvPr/>
        </p:nvSpPr>
        <p:spPr>
          <a:xfrm>
            <a:off x="11601450" y="6461760"/>
            <a:ext cx="273685" cy="22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4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37254"/>
              </p:ext>
            </p:extLst>
          </p:nvPr>
        </p:nvGraphicFramePr>
        <p:xfrm>
          <a:off x="593725" y="1781233"/>
          <a:ext cx="11007725" cy="4087553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935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Grupo de alimentos </a:t>
                      </a:r>
                    </a:p>
                  </a:txBody>
                  <a:tcPr marL="21584" marR="21584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Porções diárias </a:t>
                      </a:r>
                    </a:p>
                  </a:txBody>
                  <a:tcPr marL="21584" marR="21584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Tamanho das porções/unidade </a:t>
                      </a:r>
                    </a:p>
                  </a:txBody>
                  <a:tcPr marL="21584" marR="21584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Frutas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4-5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 fruta média 1/4 de xícara de frutas secas 1/2 xícara de frutas frescas, congeladas ou enlatadas 177 </a:t>
                      </a:r>
                      <a:r>
                        <a:rPr lang="pt-BR" sz="14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mL</a:t>
                      </a:r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de suco de frutas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Vegetais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4-5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 xícara de vegetais com folhas crus 1/2 xícara de vegetais cozidos 177 </a:t>
                      </a:r>
                      <a:r>
                        <a:rPr lang="pt-BR" sz="14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mL</a:t>
                      </a:r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de suco de vegetais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208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Laticínios dietéticos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2-3 </a:t>
                      </a:r>
                      <a:endParaRPr lang="en-US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237 </a:t>
                      </a:r>
                      <a:r>
                        <a:rPr lang="pt-BR" sz="14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mL</a:t>
                      </a:r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de leite 1 xícara de iogurte 42 g de queijo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Grãos e derivados**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7-8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 fatia de pão 1 xícara de cereal pronto para comer* 1/2 xícara de arroz cozido, macarrão ou cereal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Carnes magras, aves e peixes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≤ 2 </a:t>
                      </a:r>
                      <a:endParaRPr lang="en-US" sz="1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85 g de carne magra cozida, aves sem pele ou peixes </a:t>
                      </a:r>
                    </a:p>
                  </a:txBody>
                  <a:tcPr marL="21584" marR="215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Nozes, sementes e </a:t>
                      </a:r>
                    </a:p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leguminosas secas***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4-5 por semana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1/3 xícara ou 42 </a:t>
                      </a:r>
                      <a:r>
                        <a:rPr lang="pt-BR" sz="14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g</a:t>
                      </a:r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de nozes 1 colher de sopa ou 14 </a:t>
                      </a:r>
                      <a:r>
                        <a:rPr lang="pt-BR" sz="14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g</a:t>
                      </a:r>
                      <a:r>
                        <a:rPr lang="pt-BR" sz="1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de sementes 1/2 xícara de feijão seco cozido </a:t>
                      </a:r>
                    </a:p>
                  </a:txBody>
                  <a:tcPr marL="21584" marR="2158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590">
                <a:tc gridSpan="3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* Os tamanhos das porções variam entre 1/2 xícara e 1 1/4 de xícara.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** Milho, aveia, </a:t>
                      </a:r>
                      <a:r>
                        <a:rPr lang="pt-BR" sz="12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granola</a:t>
                      </a:r>
                      <a:r>
                        <a:rPr lang="pt-BR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, arroz integral.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pt-BR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*** Castanha-de-caju, castanha-do-pará, amêndoas, amendoim, feijão, lentilha. Adaptado de </a:t>
                      </a:r>
                      <a:r>
                        <a:rPr lang="pt-BR" sz="12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Fuchs</a:t>
                      </a:r>
                      <a:r>
                        <a:rPr lang="pt-BR" sz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, 2001.422</a:t>
                      </a:r>
                      <a:endParaRPr lang="pt-BR" sz="1200" i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584" marR="2158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1441" marR="41441" marT="20721" marB="20721">
                    <a:lnL>
                      <a:noFill/>
                    </a:lnL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1441" marR="41441" marT="20721" marB="20721"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1">
            <a:extLst>
              <a:ext uri="{FF2B5EF4-FFF2-40B4-BE49-F238E27FC236}">
                <a16:creationId xmlns:a16="http://schemas.microsoft.com/office/drawing/2014/main" id="{1A61B5C0-679F-4E4A-9B74-0A36B365234B}"/>
              </a:ext>
            </a:extLst>
          </p:cNvPr>
          <p:cNvSpPr txBox="1"/>
          <p:nvPr/>
        </p:nvSpPr>
        <p:spPr>
          <a:xfrm>
            <a:off x="331760" y="430415"/>
            <a:ext cx="1133348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1" dirty="0">
                <a:ln>
                  <a:noFill/>
                </a:ln>
                <a:solidFill>
                  <a:srgbClr val="C00000"/>
                </a:solidFill>
                <a:effectLst/>
                <a:latin typeface="Montserrat Black" panose="00000A00000000000000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QUADRO 8.1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1" dirty="0">
                <a:ln>
                  <a:noFill/>
                </a:ln>
                <a:solidFill>
                  <a:schemeClr val="tx1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Exemplo de porções e quantidades de alimentos recomendados em dieta do tipo DASH para consumo diário ou semanal por quem dispende cerca de 2.000 kcal/dia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178F53-AF45-44D5-8736-F8E8D579E8C1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tângulo 209"/>
          <p:cNvSpPr/>
          <p:nvPr/>
        </p:nvSpPr>
        <p:spPr>
          <a:xfrm>
            <a:off x="11601450" y="6461760"/>
            <a:ext cx="273685" cy="220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3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07719"/>
              </p:ext>
            </p:extLst>
          </p:nvPr>
        </p:nvGraphicFramePr>
        <p:xfrm>
          <a:off x="2657532" y="1656465"/>
          <a:ext cx="6876935" cy="38404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90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0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 Tipos </a:t>
                      </a:r>
                    </a:p>
                  </a:txBody>
                  <a:tcPr marL="47625" marR="4762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Volume (ml) </a:t>
                      </a:r>
                    </a:p>
                  </a:txBody>
                  <a:tcPr marL="47625" marR="4762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Cafeína (mg) 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Café passado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355 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235 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Café instantâneo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237 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63 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Café expresso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30 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63 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Café </a:t>
                      </a:r>
                      <a:r>
                        <a:rPr lang="pt-BR" sz="1600" dirty="0" err="1">
                          <a:effectLst/>
                          <a:latin typeface="Montserrat" panose="00000500000000000000" pitchFamily="2" charset="0"/>
                        </a:rPr>
                        <a:t>descafeinado</a:t>
                      </a:r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237 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Chá-preto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237 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47 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Chá-verde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237 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28 </a:t>
                      </a:r>
                    </a:p>
                  </a:txBody>
                  <a:tcPr marL="47625" marR="4762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effectLst/>
                          <a:latin typeface="Montserrat" panose="00000500000000000000" pitchFamily="2" charset="0"/>
                        </a:rPr>
                        <a:t> Chá de camomila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237 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Montserrat" panose="00000500000000000000" pitchFamily="2" charset="0"/>
                        </a:rPr>
                        <a:t>0 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tângulo 3"/>
          <p:cNvSpPr/>
          <p:nvPr/>
        </p:nvSpPr>
        <p:spPr>
          <a:xfrm>
            <a:off x="524922" y="6181364"/>
            <a:ext cx="34563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9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Adaptado de van </a:t>
            </a:r>
            <a:r>
              <a:rPr lang="pt-BR" sz="900" dirty="0" err="1">
                <a:latin typeface="Montserrat Medium" panose="00000600000000000000" pitchFamily="2" charset="0"/>
                <a:cs typeface="Montserrat Medium" panose="00000600000000000000" pitchFamily="2" charset="0"/>
              </a:rPr>
              <a:t>Dam</a:t>
            </a:r>
            <a:r>
              <a:rPr lang="pt-BR" sz="9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 RM, Hu FB, </a:t>
            </a:r>
            <a:r>
              <a:rPr lang="pt-BR" sz="900" dirty="0" err="1">
                <a:latin typeface="Montserrat Medium" panose="00000600000000000000" pitchFamily="2" charset="0"/>
                <a:cs typeface="Montserrat Medium" panose="00000600000000000000" pitchFamily="2" charset="0"/>
              </a:rPr>
              <a:t>Willett</a:t>
            </a:r>
            <a:r>
              <a:rPr lang="pt-BR" sz="900" dirty="0">
                <a:latin typeface="Montserrat Medium" panose="00000600000000000000" pitchFamily="2" charset="0"/>
                <a:cs typeface="Montserrat Medium" panose="00000600000000000000" pitchFamily="2" charset="0"/>
              </a:rPr>
              <a:t> WC, 2020.442 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BFAED8DE-0E42-4647-9D92-9389C74B23F0}"/>
              </a:ext>
            </a:extLst>
          </p:cNvPr>
          <p:cNvSpPr txBox="1"/>
          <p:nvPr/>
        </p:nvSpPr>
        <p:spPr>
          <a:xfrm>
            <a:off x="331760" y="430415"/>
            <a:ext cx="1133348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1" dirty="0">
                <a:ln>
                  <a:noFill/>
                </a:ln>
                <a:solidFill>
                  <a:srgbClr val="C00000"/>
                </a:solidFill>
                <a:effectLst/>
                <a:latin typeface="Montserrat Black" panose="00000A00000000000000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QUADRO 8.1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1" dirty="0">
                <a:ln>
                  <a:noFill/>
                </a:ln>
                <a:solidFill>
                  <a:schemeClr val="tx1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  <a:cs typeface="Montserrat Black" panose="00000A00000000000000" charset="0"/>
                <a:sym typeface="+mn-ea"/>
              </a:rPr>
              <a:t>Conteúdo de cafeína em bebidas cafeinadas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48605"/>
              </p:ext>
            </p:extLst>
          </p:nvPr>
        </p:nvGraphicFramePr>
        <p:xfrm>
          <a:off x="1508265" y="1366982"/>
          <a:ext cx="9175469" cy="4540198"/>
        </p:xfrm>
        <a:graphic>
          <a:graphicData uri="http://schemas.openxmlformats.org/drawingml/2006/table">
            <a:tbl>
              <a:tblPr/>
              <a:tblGrid>
                <a:gridCol w="917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7738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Os indivíduos hipertensos devem ser avaliados quanto ao hábito de fumar, e deve ser buscada a cessação do tabagismo, se necessário com o uso de medicamentos, pelo aumento do risco CV. 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98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A dieta tipo DASH e semelhantes – aumento no consumo de frutas, hortaliças, laticínios com baixo teor de gordura e cereais integrais, além de consumo moderado de oleaginosas e redução no consumo de gorduras, doces e bebidas com açúcar e carnes vermelhas – deve ser prescrita. 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9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O consumo de sódio deve ser restrito a 2 g/dia, com substituição de cloreto de sódio por cloreto de potássio, se não existirem restrições. 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4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O peso corporal deve ser controlado para a manutenção de IMC &lt; 25 kg/m2. 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38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Montserrat SemiBold" panose="00000700000000000000" pitchFamily="2" charset="0"/>
                        </a:rPr>
                        <a:t>Realizar, pelo menos, 150 minutos por semana de atividade física moderada. Deve ser estimulada ainda a redução do comportamento sedentário, levantando-se por 5 minutos a cada 30 minutos sentado. </a:t>
                      </a: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C5758D4-EF35-4652-A76C-6715F9340C7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1372</Words>
  <Application>Microsoft Office PowerPoint</Application>
  <PresentationFormat>Widescreen</PresentationFormat>
  <Paragraphs>169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Montserrat</vt:lpstr>
      <vt:lpstr>Calibri</vt:lpstr>
      <vt:lpstr>Montserrat Medium</vt:lpstr>
      <vt:lpstr>Montserrat Black</vt:lpstr>
      <vt:lpstr>Arial</vt:lpstr>
      <vt:lpstr>Montserrat SemiBold</vt:lpstr>
      <vt:lpstr>Montserrat ExtraBold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188</cp:revision>
  <dcterms:created xsi:type="dcterms:W3CDTF">2021-03-09T16:10:00Z</dcterms:created>
  <dcterms:modified xsi:type="dcterms:W3CDTF">2021-04-09T16:22:03Z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